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6"/>
  </p:notesMasterIdLst>
  <p:sldIdLst>
    <p:sldId id="624" r:id="rId3"/>
    <p:sldId id="570" r:id="rId4"/>
    <p:sldId id="580" r:id="rId5"/>
    <p:sldId id="571" r:id="rId6"/>
    <p:sldId id="577" r:id="rId7"/>
    <p:sldId id="578" r:id="rId8"/>
    <p:sldId id="572" r:id="rId9"/>
    <p:sldId id="573" r:id="rId10"/>
    <p:sldId id="581" r:id="rId11"/>
    <p:sldId id="582" r:id="rId12"/>
    <p:sldId id="623" r:id="rId13"/>
    <p:sldId id="583" r:id="rId14"/>
    <p:sldId id="574" r:id="rId15"/>
    <p:sldId id="575" r:id="rId16"/>
    <p:sldId id="588" r:id="rId17"/>
    <p:sldId id="622" r:id="rId18"/>
    <p:sldId id="585" r:id="rId19"/>
    <p:sldId id="579" r:id="rId20"/>
    <p:sldId id="584" r:id="rId21"/>
    <p:sldId id="587" r:id="rId22"/>
    <p:sldId id="586" r:id="rId23"/>
    <p:sldId id="621" r:id="rId24"/>
    <p:sldId id="589" r:id="rId25"/>
    <p:sldId id="590" r:id="rId26"/>
    <p:sldId id="620" r:id="rId27"/>
    <p:sldId id="591" r:id="rId28"/>
    <p:sldId id="592" r:id="rId29"/>
    <p:sldId id="593" r:id="rId30"/>
    <p:sldId id="594" r:id="rId31"/>
    <p:sldId id="595" r:id="rId32"/>
    <p:sldId id="596" r:id="rId33"/>
    <p:sldId id="597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617" r:id="rId54"/>
    <p:sldId id="618" r:id="rId55"/>
  </p:sldIdLst>
  <p:sldSz cx="9144000" cy="6858000" type="screen4x3"/>
  <p:notesSz cx="6858000" cy="9144000"/>
  <p:custDataLst>
    <p:tags r:id="rId5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286" autoAdjust="0"/>
  </p:normalViewPr>
  <p:slideViewPr>
    <p:cSldViewPr snapToGrid="0">
      <p:cViewPr varScale="1">
        <p:scale>
          <a:sx n="101" d="100"/>
          <a:sy n="101" d="100"/>
        </p:scale>
        <p:origin x="120" y="111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ikidocs.net/35476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mos.com/calculator?lang=ko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www.youtube.com/watch?v=jMU9G5WEtBc&amp;feature=youtu.be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4996" y="5188746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84987" y="1208216"/>
            <a:ext cx="5163593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2020~21 </a:t>
            </a:r>
            <a:r>
              <a:rPr lang="ko-KR" altLang="en-US" sz="32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겨울특강</a:t>
            </a:r>
            <a:endParaRPr lang="en-US" altLang="ko-KR" sz="32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기반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8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뉴런의 결과를 </a:t>
            </a:r>
            <a:r>
              <a:rPr lang="en-US" altLang="ko-KR" dirty="0" smtClean="0"/>
              <a:t>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지수승으로</a:t>
            </a:r>
            <a:r>
              <a:rPr lang="ko-KR" altLang="en-US" dirty="0" smtClean="0"/>
              <a:t> 하여 모든 합으로 나눈 결과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exp</a:t>
            </a:r>
            <a:r>
              <a:rPr lang="en-US" altLang="ko-KR" dirty="0" smtClean="0"/>
              <a:t>(x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 / </a:t>
            </a:r>
            <a:r>
              <a:rPr lang="en-US" altLang="ko-KR" dirty="0" err="1" smtClean="0"/>
              <a:t>tf.reduce_sum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(x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1963101"/>
            <a:ext cx="6633993" cy="43183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6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소프트맥스의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6" y="1645384"/>
            <a:ext cx="7773572" cy="196172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824374" y="4058536"/>
            <a:ext cx="1585224" cy="465086"/>
          </a:xfrm>
          <a:prstGeom prst="wedgeRoundRectCallout">
            <a:avLst>
              <a:gd name="adj1" fmla="val -22132"/>
              <a:gd name="adj2" fmla="val -172341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소프트맥스</a:t>
            </a:r>
            <a:r>
              <a:rPr lang="ko-KR" altLang="en-US" sz="1400" dirty="0" smtClean="0">
                <a:solidFill>
                  <a:schemeClr val="tx1"/>
                </a:solidFill>
              </a:rPr>
              <a:t> 연산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23" y="4781832"/>
            <a:ext cx="19716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대표적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 descr="https://i.imgur.com/ITrm9x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1693279"/>
            <a:ext cx="5204294" cy="44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분류에서의 손실 함수로 활용되는 엔트로피의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149808" cy="5151503"/>
          </a:xfrm>
        </p:spPr>
        <p:txBody>
          <a:bodyPr/>
          <a:lstStyle/>
          <a:p>
            <a:r>
              <a:rPr lang="ko-KR" altLang="en-US" dirty="0" smtClean="0"/>
              <a:t>이진 분류에서의 바이너리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크로스 엔트로피의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예측 값 </a:t>
            </a:r>
            <a:r>
              <a:rPr lang="en-US" altLang="ko-KR" dirty="0" smtClean="0"/>
              <a:t>H(x): 0 &lt;= H(x) &lt;= 1</a:t>
            </a:r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데이터의 결과 값인 </a:t>
            </a:r>
            <a:r>
              <a:rPr lang="en-US" altLang="ko-KR" dirty="0" smtClean="0"/>
              <a:t>y</a:t>
            </a:r>
          </a:p>
          <a:p>
            <a:pPr lvl="2"/>
            <a:r>
              <a:rPr lang="en-US" altLang="ko-KR" dirty="0" smtClean="0"/>
              <a:t>y=1</a:t>
            </a:r>
            <a:r>
              <a:rPr lang="ko-KR" altLang="en-US" dirty="0"/>
              <a:t>일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예측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가까워질수록 </a:t>
            </a:r>
            <a:r>
              <a:rPr lang="en-US" altLang="ko-KR" dirty="0"/>
              <a:t>cost function</a:t>
            </a:r>
            <a:r>
              <a:rPr lang="ko-KR" altLang="en-US" dirty="0"/>
              <a:t>의 값은 </a:t>
            </a:r>
            <a:r>
              <a:rPr lang="ko-KR" altLang="en-US" dirty="0" smtClean="0"/>
              <a:t>작아져야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반대로 </a:t>
            </a:r>
            <a:r>
              <a:rPr lang="en-US" altLang="ko-KR" dirty="0"/>
              <a:t>0</a:t>
            </a:r>
            <a:r>
              <a:rPr lang="ko-KR" altLang="en-US" dirty="0"/>
              <a:t>에 가까워질수록 </a:t>
            </a:r>
            <a:r>
              <a:rPr lang="en-US" altLang="ko-KR" dirty="0"/>
              <a:t>cost function</a:t>
            </a:r>
            <a:r>
              <a:rPr lang="ko-KR" altLang="en-US" dirty="0"/>
              <a:t>의 값이 무한대로 증가하게 되어 예측이 틀렸다는 것을 </a:t>
            </a:r>
            <a:r>
              <a:rPr lang="ko-KR" altLang="en-US" dirty="0" smtClean="0"/>
              <a:t>보여주어야 함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y=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ko-KR" altLang="en-US" dirty="0" smtClean="0">
                <a:solidFill>
                  <a:srgbClr val="FF0000"/>
                </a:solidFill>
              </a:rPr>
              <a:t>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ko-KR" altLang="en-US" dirty="0" smtClean="0"/>
              <a:t>예측이 </a:t>
            </a:r>
            <a:r>
              <a:rPr lang="en-US" altLang="ko-KR" dirty="0"/>
              <a:t>0</a:t>
            </a:r>
            <a:r>
              <a:rPr lang="ko-KR" altLang="en-US" dirty="0"/>
              <a:t>으로 맞게 되면 </a:t>
            </a:r>
            <a:r>
              <a:rPr lang="en-US" altLang="ko-KR" dirty="0"/>
              <a:t>cost function</a:t>
            </a:r>
            <a:r>
              <a:rPr lang="ko-KR" altLang="en-US" dirty="0"/>
              <a:t>은 매우 작은 값을 </a:t>
            </a:r>
            <a:r>
              <a:rPr lang="ko-KR" altLang="en-US" dirty="0" smtClean="0"/>
              <a:t>가지고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반대로 </a:t>
            </a:r>
            <a:r>
              <a:rPr lang="ko-KR" altLang="en-US" dirty="0"/>
              <a:t>예측이 </a:t>
            </a:r>
            <a:r>
              <a:rPr lang="en-US" altLang="ko-KR" dirty="0"/>
              <a:t>1</a:t>
            </a:r>
            <a:r>
              <a:rPr lang="ko-KR" altLang="en-US" dirty="0"/>
              <a:t>로 하게 되어 예측에 실패할 경우 </a:t>
            </a:r>
            <a:r>
              <a:rPr lang="en-US" altLang="ko-KR" dirty="0"/>
              <a:t>cost </a:t>
            </a:r>
            <a:r>
              <a:rPr lang="ko-KR" altLang="en-US" dirty="0"/>
              <a:t>값이 무한대로 증가하여 틀렸다는 것을 알 수 있게 </a:t>
            </a:r>
            <a:r>
              <a:rPr lang="ko-KR" altLang="en-US" dirty="0" smtClean="0"/>
              <a:t>해야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88" y="3043241"/>
            <a:ext cx="3182919" cy="3182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6" y="998431"/>
            <a:ext cx="33909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17" y="2454550"/>
            <a:ext cx="4479549" cy="45287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78024" y="3675888"/>
            <a:ext cx="3630168" cy="214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401824" y="1968821"/>
            <a:ext cx="3322320" cy="31553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123176" y="2907427"/>
            <a:ext cx="767999" cy="86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466450" y="2907427"/>
            <a:ext cx="182644" cy="6281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3073" y="6457375"/>
            <a:ext cx="2946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wikidocs.net/35476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4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크로스 엔트로피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손실 함수 직접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3010" y="2866989"/>
            <a:ext cx="702561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alpha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0.1e-1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y1 = -np.log(x)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y2 = -np.log(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y1,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y2,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'-log(1-x)'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24" y="1006522"/>
            <a:ext cx="4455602" cy="30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1844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크로스 엔트로피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비용함수</a:t>
            </a:r>
            <a:r>
              <a:rPr lang="en-US" altLang="ko-KR" dirty="0" smtClean="0"/>
              <a:t>: Cross entropy</a:t>
            </a:r>
          </a:p>
          <a:p>
            <a:endParaRPr lang="en-US" altLang="ko-KR" dirty="0"/>
          </a:p>
          <a:p>
            <a:pPr lvl="1"/>
            <a:r>
              <a:rPr lang="en-US" altLang="ko-KR" dirty="0" smtClean="0"/>
              <a:t>y: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실제값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k:</a:t>
            </a:r>
            <a:r>
              <a:rPr lang="ko-KR" altLang="en-US" dirty="0" smtClean="0"/>
              <a:t> </a:t>
            </a:r>
            <a:r>
              <a:rPr lang="ko-KR" altLang="en-US" dirty="0"/>
              <a:t>클래스의 개수로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, 3</a:t>
            </a:r>
          </a:p>
          <a:p>
            <a:pPr lvl="1"/>
            <a:r>
              <a:rPr lang="en-US" altLang="ko-KR" dirty="0" err="1" smtClean="0"/>
              <a:t>yj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실제값</a:t>
            </a:r>
            <a:r>
              <a:rPr lang="ko-KR" altLang="en-US" dirty="0"/>
              <a:t> 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벡터의 </a:t>
            </a:r>
            <a:r>
              <a:rPr lang="en-US" altLang="ko-KR" dirty="0"/>
              <a:t>j</a:t>
            </a:r>
            <a:r>
              <a:rPr lang="ko-KR" altLang="en-US" dirty="0"/>
              <a:t>번째 인덱스를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pj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샘플 </a:t>
            </a:r>
            <a:r>
              <a:rPr lang="ko-KR" altLang="en-US" dirty="0"/>
              <a:t>데이터가 </a:t>
            </a:r>
            <a:r>
              <a:rPr lang="en-US" altLang="ko-KR" dirty="0"/>
              <a:t>j</a:t>
            </a:r>
            <a:r>
              <a:rPr lang="ko-KR" altLang="en-US" dirty="0"/>
              <a:t>번째 클래스일 </a:t>
            </a:r>
            <a:r>
              <a:rPr lang="ko-KR" altLang="en-US" dirty="0" smtClean="0"/>
              <a:t>확률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5497382"/>
            <a:ext cx="2161393" cy="533806"/>
          </a:xfrm>
          <a:prstGeom prst="rect">
            <a:avLst/>
          </a:prstGeom>
        </p:spPr>
      </p:pic>
      <p:pic>
        <p:nvPicPr>
          <p:cNvPr id="6" name="Picture 2" descr="https://t1.daumcdn.net/cfile/tistory/99DE5E3359830628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61" y="3733034"/>
            <a:ext cx="3030381" cy="14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06" y="3375127"/>
            <a:ext cx="3063948" cy="28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28587" y="6337661"/>
            <a:ext cx="6098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</a:t>
            </a:r>
            <a:r>
              <a:rPr lang="ko-KR" altLang="en-US" sz="1400" dirty="0" smtClean="0">
                <a:hlinkClick r:id="rId5"/>
              </a:rPr>
              <a:t>www.youtube.com/watch?v=jMU9G5WEtBc&amp;feature=youtu.be</a:t>
            </a:r>
            <a:endParaRPr lang="en-US" altLang="ko-KR" sz="1400" dirty="0" smtClean="0"/>
          </a:p>
          <a:p>
            <a:r>
              <a:rPr lang="ko-KR" altLang="en-US" sz="1400" dirty="0" smtClean="0"/>
              <a:t>이해를 돕기 위한 동영상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성김비디오</a:t>
            </a:r>
            <a:endParaRPr lang="en-US" altLang="ko-KR" sz="1400" dirty="0" smtClean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7077" y="3351646"/>
            <a:ext cx="1609274" cy="762776"/>
          </a:xfrm>
          <a:prstGeom prst="wedgeRoundRectCallout">
            <a:avLst>
              <a:gd name="adj1" fmla="val 225841"/>
              <a:gd name="adj2" fmla="val 25872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만일 </a:t>
            </a:r>
            <a:r>
              <a:rPr lang="en-US" altLang="ko-KR" sz="1200" dirty="0" smtClean="0">
                <a:solidFill>
                  <a:schemeClr val="tx1"/>
                </a:solidFill>
              </a:rPr>
              <a:t>07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작다면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손실함수인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앤트로피는</a:t>
            </a:r>
            <a:r>
              <a:rPr lang="ko-KR" altLang="en-US" sz="1200" dirty="0" smtClean="0">
                <a:solidFill>
                  <a:schemeClr val="tx1"/>
                </a:solidFill>
              </a:rPr>
              <a:t> 더 커짐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598" y="1507541"/>
            <a:ext cx="2949653" cy="9223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53016" y="5572336"/>
            <a:ext cx="492443" cy="92398"/>
          </a:xfrm>
          <a:prstGeom prst="rect">
            <a:avLst/>
          </a:prstGeom>
        </p:spPr>
        <p:txBody>
          <a:bodyPr vert="eaVert" wrap="none" rtlCol="0">
            <a:spAutoFit/>
          </a:bodyPr>
          <a:lstStyle/>
          <a:p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33206" y="5569400"/>
            <a:ext cx="3193388" cy="6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876" y="5484577"/>
            <a:ext cx="2412731" cy="7544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744" y="5686267"/>
            <a:ext cx="3348230" cy="331807"/>
          </a:xfrm>
          <a:prstGeom prst="rect">
            <a:avLst/>
          </a:prstGeom>
        </p:spPr>
      </p:pic>
      <p:pic>
        <p:nvPicPr>
          <p:cNvPr id="18" name="그림 1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5856" y="1192216"/>
            <a:ext cx="1666695" cy="3061355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5755341" y="2151529"/>
            <a:ext cx="497675" cy="158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020235" y="2151529"/>
            <a:ext cx="1344706" cy="158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18262" y="4435774"/>
            <a:ext cx="19615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8"/>
              </a:rPr>
              <a:t>https://</a:t>
            </a:r>
            <a:r>
              <a:rPr lang="ko-KR" altLang="en-US" sz="1100" dirty="0" smtClean="0">
                <a:hlinkClick r:id="rId8"/>
              </a:rPr>
              <a:t>www.desmos.com/calculator?lang=ko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961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소프트맥스와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엔트로피의 계산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5" y="1383908"/>
            <a:ext cx="7925913" cy="1471834"/>
          </a:xfrm>
          <a:prstGeom prst="rect">
            <a:avLst/>
          </a:prstGeom>
        </p:spPr>
      </p:pic>
      <p:pic>
        <p:nvPicPr>
          <p:cNvPr id="1026" name="Picture 2" descr="https://wikidocs.net/images/page/35476/softmax1_final_final_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85" y="3453620"/>
            <a:ext cx="4848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3522222" y="5801192"/>
            <a:ext cx="4221851" cy="379832"/>
          </a:xfrm>
          <a:prstGeom prst="wedgeRoundRectCallout">
            <a:avLst>
              <a:gd name="adj1" fmla="val -22025"/>
              <a:gd name="adj2" fmla="val -153772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- ( (0 * log0.26)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+ </a:t>
            </a:r>
            <a:r>
              <a:rPr lang="en-US" altLang="ko-KR" sz="1400" dirty="0" smtClean="0">
                <a:solidFill>
                  <a:schemeClr val="tx1"/>
                </a:solidFill>
              </a:rPr>
              <a:t>(1 </a:t>
            </a:r>
            <a:r>
              <a:rPr lang="en-US" altLang="ko-KR" sz="1400" dirty="0">
                <a:solidFill>
                  <a:schemeClr val="tx1"/>
                </a:solidFill>
              </a:rPr>
              <a:t>* </a:t>
            </a:r>
            <a:r>
              <a:rPr lang="en-US" altLang="ko-KR" sz="1400" dirty="0" smtClean="0">
                <a:solidFill>
                  <a:schemeClr val="tx1"/>
                </a:solidFill>
              </a:rPr>
              <a:t>log0.70) + </a:t>
            </a:r>
            <a:r>
              <a:rPr lang="en-US" altLang="ko-KR" sz="1400" dirty="0">
                <a:solidFill>
                  <a:schemeClr val="tx1"/>
                </a:solidFill>
              </a:rPr>
              <a:t>(0 * </a:t>
            </a:r>
            <a:r>
              <a:rPr lang="en-US" altLang="ko-KR" sz="1400" dirty="0" smtClean="0">
                <a:solidFill>
                  <a:schemeClr val="tx1"/>
                </a:solidFill>
              </a:rPr>
              <a:t>log0.04) 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8110" y="3678146"/>
            <a:ext cx="363876" cy="145594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569612" y="2386818"/>
            <a:ext cx="1315104" cy="335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사각형 설명선 15"/>
          <p:cNvSpPr/>
          <p:nvPr/>
        </p:nvSpPr>
        <p:spPr>
          <a:xfrm>
            <a:off x="5091461" y="3024012"/>
            <a:ext cx="1307188" cy="283551"/>
          </a:xfrm>
          <a:prstGeom prst="wedgeRoundRectCallout">
            <a:avLst>
              <a:gd name="adj1" fmla="val -22727"/>
              <a:gd name="adj2" fmla="val -143867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소프트맥스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7097828" y="2713966"/>
            <a:ext cx="1586692" cy="283551"/>
          </a:xfrm>
          <a:prstGeom prst="wedgeRoundRectCallout">
            <a:avLst>
              <a:gd name="adj1" fmla="val -22727"/>
              <a:gd name="adj2" fmla="val -143867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크로스 엔트로피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0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결과를 모두 더하면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7292" y="2340171"/>
            <a:ext cx="8016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tf.keras.activations.softmax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tf.convert_to_tensor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sm.numpy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06" y="4366663"/>
            <a:ext cx="3667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텐서플로로</a:t>
            </a:r>
            <a:r>
              <a:rPr lang="ko-KR" altLang="en-US" dirty="0" smtClean="0"/>
              <a:t> 크로스 </a:t>
            </a:r>
            <a:r>
              <a:rPr lang="ko-KR" altLang="en-US" dirty="0"/>
              <a:t>엔트로피</a:t>
            </a:r>
            <a:r>
              <a:rPr lang="en-US" altLang="ko-KR" dirty="0"/>
              <a:t> </a:t>
            </a:r>
            <a:r>
              <a:rPr lang="ko-KR" altLang="en-US" dirty="0" smtClean="0"/>
              <a:t>손실 함수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tf.keras.losses.categorical_crossentropy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y_true = [[0, 1, 0], [0, 0, 1]]</a:t>
            </a:r>
          </a:p>
          <a:p>
            <a:pPr lvl="1"/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y_pred = [[0.05, 0.95, 0], [0.1, 0.8, 0.1]]</a:t>
            </a:r>
          </a:p>
          <a:p>
            <a:pPr lvl="1"/>
            <a:r>
              <a:rPr lang="ko-KR" altLang="en-US" dirty="0" smtClean="0"/>
              <a:t>함수 적용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 = tf.keras.losses.categorical_crossentropy(y_true, y_pred)</a:t>
            </a:r>
          </a:p>
          <a:p>
            <a:pPr lvl="1"/>
            <a:r>
              <a:rPr lang="ko-KR" altLang="en-US" dirty="0" smtClean="0"/>
              <a:t>결과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loss.numpy()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7" y="3972991"/>
            <a:ext cx="5588933" cy="188518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263005" y="3999275"/>
            <a:ext cx="3364414" cy="391053"/>
          </a:xfrm>
          <a:prstGeom prst="wedgeRoundRectCallout">
            <a:avLst>
              <a:gd name="adj1" fmla="val -22001"/>
              <a:gd name="adj2" fmla="val 156335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인데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이 </a:t>
            </a:r>
            <a:r>
              <a:rPr lang="en-US" altLang="ko-KR" sz="1400" dirty="0" smtClean="0">
                <a:solidFill>
                  <a:schemeClr val="tx1"/>
                </a:solidFill>
              </a:rPr>
              <a:t>0.8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예측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76475" y="5858174"/>
            <a:ext cx="2575685" cy="467692"/>
          </a:xfrm>
          <a:prstGeom prst="wedgeRoundRectCallout">
            <a:avLst>
              <a:gd name="adj1" fmla="val -23360"/>
              <a:gd name="adj2" fmla="val -96506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</a:rPr>
              <a:t>인데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이 </a:t>
            </a:r>
            <a:r>
              <a:rPr lang="en-US" altLang="ko-KR" sz="1200" dirty="0" smtClean="0">
                <a:solidFill>
                  <a:schemeClr val="tx1"/>
                </a:solidFill>
              </a:rPr>
              <a:t>0.8</a:t>
            </a:r>
            <a:r>
              <a:rPr lang="ko-KR" altLang="en-US" sz="1200" dirty="0" smtClean="0">
                <a:solidFill>
                  <a:schemeClr val="tx1"/>
                </a:solidFill>
              </a:rPr>
              <a:t>로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예측해 손실 값이 매우 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사용 크로스 </a:t>
            </a:r>
            <a:r>
              <a:rPr lang="ko-KR" altLang="en-US" dirty="0"/>
              <a:t>엔트로피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tf.keras.losses.categorical_crossentropy</a:t>
            </a:r>
            <a:endParaRPr lang="en-US" altLang="ko-KR" dirty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s-ES" altLang="ko-KR" dirty="0"/>
              <a:t>y_true = [[0, 1, 0], [0, 0, 1]] </a:t>
            </a:r>
            <a:endParaRPr lang="es-ES" altLang="ko-KR" dirty="0" smtClean="0"/>
          </a:p>
          <a:p>
            <a:r>
              <a:rPr lang="en-US" altLang="ko-KR" dirty="0" err="1" smtClean="0"/>
              <a:t>tf.keras.losses.sparse_categorical_crossentropy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 유형</a:t>
            </a:r>
            <a:endParaRPr lang="en-US" altLang="ko-KR" dirty="0"/>
          </a:p>
          <a:p>
            <a:pPr lvl="2"/>
            <a:r>
              <a:rPr lang="es-ES" altLang="ko-KR" dirty="0"/>
              <a:t>y_true = </a:t>
            </a:r>
            <a:r>
              <a:rPr lang="es-ES" altLang="ko-KR" dirty="0" smtClean="0"/>
              <a:t>[[1], [2]]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3371" y="3498394"/>
            <a:ext cx="765126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= [[0, 1, 0], [0, 0, 1]]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tf.keras.losses.sparse_categorical_crossentropy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2802" y="2102797"/>
            <a:ext cx="7391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 및 다항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</a:t>
            </a:r>
            <a:r>
              <a:rPr lang="en-US" altLang="ko-KR" dirty="0"/>
              <a:t>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원핫으로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 값을 </a:t>
            </a:r>
            <a:r>
              <a:rPr lang="ko-KR" altLang="en-US" dirty="0" err="1"/>
              <a:t>원핫으로</a:t>
            </a:r>
            <a:r>
              <a:rPr lang="ko-KR" altLang="en-US" dirty="0"/>
              <a:t> 변환해 크로스 엔트로피 손실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92555" y="1672664"/>
            <a:ext cx="73542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depth=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5" y="4236423"/>
            <a:ext cx="4676775" cy="1714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28374" y="4264168"/>
            <a:ext cx="4340956" cy="82950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28374" y="5107546"/>
            <a:ext cx="4340956" cy="57888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28374" y="5692291"/>
            <a:ext cx="4340956" cy="215591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엔트로피</a:t>
            </a:r>
            <a:r>
              <a:rPr lang="en-US" altLang="ko-KR" dirty="0"/>
              <a:t> </a:t>
            </a:r>
            <a:r>
              <a:rPr lang="ko-KR" altLang="en-US" dirty="0"/>
              <a:t>손실 </a:t>
            </a:r>
            <a:r>
              <a:rPr lang="ko-KR" altLang="en-US" dirty="0" smtClean="0"/>
              <a:t>값 직접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9157" y="3035246"/>
            <a:ext cx="804984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]], depth=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7" y="5753711"/>
            <a:ext cx="3933825" cy="5810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83523" y="4062500"/>
            <a:ext cx="5684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0573" y="4062500"/>
            <a:ext cx="4435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867465" y="4287715"/>
            <a:ext cx="359507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553292" y="4311147"/>
            <a:ext cx="1060341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79" y="897760"/>
            <a:ext cx="2925445" cy="270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21743" y="2904295"/>
            <a:ext cx="2960257" cy="82950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25" y="1887994"/>
            <a:ext cx="2324555" cy="7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엔트로피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불확실성의 척도</a:t>
            </a:r>
            <a:endParaRPr lang="en-US" altLang="ko-KR" dirty="0" smtClean="0"/>
          </a:p>
          <a:p>
            <a:r>
              <a:rPr lang="ko-KR" altLang="en-US" dirty="0" err="1" smtClean="0"/>
              <a:t>정보이론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엔트로피는 </a:t>
            </a:r>
            <a:r>
              <a:rPr lang="ko-KR" altLang="en-US" dirty="0"/>
              <a:t>불확실성을 </a:t>
            </a:r>
            <a:r>
              <a:rPr lang="ko-KR" altLang="en-US" dirty="0" smtClean="0"/>
              <a:t>나타내며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엔트로피가 </a:t>
            </a:r>
            <a:r>
              <a:rPr lang="ko-KR" altLang="en-US" dirty="0"/>
              <a:t>높다는 것은 정보가 많고</a:t>
            </a:r>
            <a:r>
              <a:rPr lang="en-US" altLang="ko-KR" dirty="0"/>
              <a:t>, </a:t>
            </a:r>
            <a:r>
              <a:rPr lang="ko-KR" altLang="en-US" dirty="0"/>
              <a:t>확률이 낮다는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en-US" altLang="ko-KR" dirty="0" smtClean="0"/>
              <a:t>Cross-Entropy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크로스 엔트로피는 실제 </a:t>
            </a:r>
            <a:r>
              <a:rPr lang="ko-KR" altLang="en-US" dirty="0" smtClean="0"/>
              <a:t>분포에 </a:t>
            </a:r>
            <a:r>
              <a:rPr lang="ko-KR" altLang="en-US" dirty="0"/>
              <a:t>대하여 알지 못하는 </a:t>
            </a:r>
            <a:r>
              <a:rPr lang="ko-KR" altLang="en-US" dirty="0" smtClean="0"/>
              <a:t>상태에서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모델링을 </a:t>
            </a:r>
            <a:r>
              <a:rPr lang="ko-KR" altLang="en-US" dirty="0"/>
              <a:t>통하여 구한 분포인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</a:t>
            </a:r>
            <a:r>
              <a:rPr lang="ko-KR" altLang="en-US" dirty="0"/>
              <a:t>통하여 </a:t>
            </a:r>
            <a:r>
              <a:rPr lang="en-US" altLang="ko-KR" dirty="0" smtClean="0"/>
              <a:t>q</a:t>
            </a:r>
            <a:r>
              <a:rPr lang="ko-KR" altLang="en-US" dirty="0" smtClean="0"/>
              <a:t>를 </a:t>
            </a:r>
            <a:r>
              <a:rPr lang="ko-KR" altLang="en-US" dirty="0"/>
              <a:t>예측하는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q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</a:t>
            </a:r>
            <a:r>
              <a:rPr lang="ko-KR" altLang="en-US" dirty="0" smtClean="0"/>
              <a:t>가 </a:t>
            </a:r>
            <a:r>
              <a:rPr lang="ko-KR" altLang="en-US" dirty="0"/>
              <a:t>모두 들어가서 크로스 </a:t>
            </a:r>
            <a:r>
              <a:rPr lang="ko-KR" altLang="en-US" dirty="0" smtClean="0"/>
              <a:t>엔트로피</a:t>
            </a:r>
            <a:endParaRPr lang="en-US" altLang="ko-KR" dirty="0"/>
          </a:p>
          <a:p>
            <a:r>
              <a:rPr lang="ko-KR" altLang="en-US" dirty="0" err="1" smtClean="0"/>
              <a:t>머신러닝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환경의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q, </a:t>
            </a:r>
            <a:r>
              <a:rPr lang="ko-KR" altLang="en-US" dirty="0" err="1"/>
              <a:t>예측값</a:t>
            </a:r>
            <a:r>
              <a:rPr lang="en-US" altLang="ko-KR" dirty="0"/>
              <a:t>(</a:t>
            </a:r>
            <a:r>
              <a:rPr lang="ko-KR" altLang="en-US" dirty="0" err="1"/>
              <a:t>관찰값</a:t>
            </a:r>
            <a:r>
              <a:rPr lang="en-US" altLang="ko-KR" dirty="0" smtClean="0"/>
              <a:t>) p</a:t>
            </a:r>
          </a:p>
          <a:p>
            <a:pPr lvl="1"/>
            <a:r>
              <a:rPr lang="ko-KR" altLang="en-US" dirty="0" err="1" smtClean="0"/>
              <a:t>실제값과</a:t>
            </a:r>
            <a:r>
              <a:rPr lang="ko-KR" altLang="en-US" dirty="0" smtClean="0"/>
              <a:t> </a:t>
            </a:r>
            <a:r>
              <a:rPr lang="ko-KR" altLang="en-US" dirty="0" err="1"/>
              <a:t>예측값이</a:t>
            </a:r>
            <a:r>
              <a:rPr lang="ko-KR" altLang="en-US" dirty="0"/>
              <a:t> 맞는 경우에는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수렴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값이 틀릴 경우에는 </a:t>
            </a:r>
            <a:r>
              <a:rPr lang="ko-KR" altLang="en-US" dirty="0"/>
              <a:t>값이 커지기 때문에</a:t>
            </a:r>
            <a:r>
              <a:rPr lang="en-US" altLang="ko-KR" dirty="0"/>
              <a:t>, </a:t>
            </a:r>
            <a:r>
              <a:rPr lang="ko-KR" altLang="en-US" dirty="0"/>
              <a:t>실제 값과 예측 값의 차이를 줄이기 위한 </a:t>
            </a:r>
            <a:r>
              <a:rPr lang="ko-KR" altLang="en-US" dirty="0" smtClean="0"/>
              <a:t>엔트로피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77" y="2649957"/>
            <a:ext cx="3218617" cy="8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6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67518" y="2012415"/>
            <a:ext cx="2887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82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51453" y="1788479"/>
            <a:ext cx="55194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레드 와인과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화이트 와인 구분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5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10W-2-wine-classcification.ipynb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0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화인 데이터 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캘리포니아 </a:t>
            </a:r>
            <a:r>
              <a:rPr lang="ko-KR" altLang="en-US" dirty="0" err="1" smtClean="0"/>
              <a:t>어바인</a:t>
            </a:r>
            <a:r>
              <a:rPr lang="ko-KR" altLang="en-US" dirty="0" smtClean="0"/>
              <a:t> 대학 제공</a:t>
            </a:r>
            <a:endParaRPr lang="en-US" altLang="ko-KR" dirty="0" smtClean="0"/>
          </a:p>
          <a:p>
            <a:r>
              <a:rPr lang="ko-KR" altLang="en-US" dirty="0" smtClean="0"/>
              <a:t>특징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p108</a:t>
            </a:r>
          </a:p>
          <a:p>
            <a:pPr lvl="1"/>
            <a:r>
              <a:rPr lang="en-US" altLang="ko-KR" dirty="0"/>
              <a:t>['fixed acidity', 'volatile acidity', 'citric acid', 'residual sugar',</a:t>
            </a:r>
          </a:p>
          <a:p>
            <a:pPr lvl="1"/>
            <a:r>
              <a:rPr lang="en-US" altLang="ko-KR" dirty="0"/>
              <a:t>       'chlorides', 'free sulfur dioxide', 'total sulfur dioxide', 'density',</a:t>
            </a:r>
          </a:p>
          <a:p>
            <a:pPr lvl="1"/>
            <a:r>
              <a:rPr lang="en-US" altLang="ko-KR" dirty="0"/>
              <a:t>       'pH', '</a:t>
            </a:r>
            <a:r>
              <a:rPr lang="en-US" altLang="ko-KR" dirty="0" err="1"/>
              <a:t>sulphates</a:t>
            </a:r>
            <a:r>
              <a:rPr lang="en-US" altLang="ko-KR" dirty="0"/>
              <a:t>', 'alcohol', </a:t>
            </a:r>
            <a:r>
              <a:rPr lang="en-US" altLang="ko-KR" dirty="0">
                <a:solidFill>
                  <a:srgbClr val="FF0000"/>
                </a:solidFill>
              </a:rPr>
              <a:t>'quality'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3101" y="3599213"/>
            <a:ext cx="7888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불러오기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pandas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'http://archive.ics.uci.edu/ml/machine-learning-databases/wine-quality/winequality-red.csv'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'http://archive.ics.uci.edu/ml/machine-learning-databases/wine-quality/winequality-white.csv'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와인 </a:t>
            </a:r>
            <a:r>
              <a:rPr lang="ko-KR" altLang="en-US" dirty="0" err="1"/>
              <a:t>데이터셋</a:t>
            </a:r>
            <a:r>
              <a:rPr lang="ko-KR" altLang="en-US" dirty="0"/>
              <a:t> 합치기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데이터를 합하여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pd.concat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와인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레드 와인</a:t>
            </a:r>
            <a:r>
              <a:rPr lang="en-US" altLang="ko-KR" dirty="0" smtClean="0"/>
              <a:t>: 0</a:t>
            </a:r>
          </a:p>
          <a:p>
            <a:pPr lvl="1"/>
            <a:r>
              <a:rPr lang="ko-KR" altLang="en-US" dirty="0" smtClean="0"/>
              <a:t>화이트 </a:t>
            </a:r>
            <a:r>
              <a:rPr lang="ko-KR" altLang="en-US" dirty="0"/>
              <a:t>와인</a:t>
            </a:r>
            <a:r>
              <a:rPr lang="en-US" altLang="ko-KR" dirty="0"/>
              <a:t>: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40013" y="1162211"/>
            <a:ext cx="36776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합치기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wine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pd.concat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([red, white])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4" y="3114176"/>
            <a:ext cx="5220995" cy="32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레드 와인 화이트 와인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2770" y="1301839"/>
            <a:ext cx="65384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5.3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레드 와인과 화이트 와인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type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히스토그램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plt.hist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plt.xticks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59" y="3010157"/>
            <a:ext cx="4205387" cy="33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정규화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48260" y="1392693"/>
            <a:ext cx="6533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2534237"/>
            <a:ext cx="6824037" cy="3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10W-1-classcification.ipynb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레드와인과</a:t>
            </a:r>
            <a:r>
              <a:rPr lang="ko-KR" altLang="en-US" dirty="0" smtClean="0"/>
              <a:t> 화이트 와인 행 섞기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27789" y="1165087"/>
            <a:ext cx="714242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섞은 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array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80" y="2794398"/>
            <a:ext cx="5651607" cy="35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데이터와 테스트 데이터 분리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특징에서 마지막 값을 정답으로</a:t>
            </a:r>
            <a:endParaRPr lang="en-US" altLang="ko-KR" dirty="0" smtClean="0"/>
          </a:p>
          <a:p>
            <a:r>
              <a:rPr lang="ko-KR" altLang="en-US" dirty="0" smtClean="0"/>
              <a:t>정답을 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인코딩으로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626" y="2925769"/>
            <a:ext cx="78622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5.7 train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데이터와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데이터로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6258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54964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 제외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659263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정답만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93234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41014" y="1378313"/>
            <a:ext cx="2536448" cy="102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77462" y="1378312"/>
            <a:ext cx="213712" cy="1029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53300" y="1135108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type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8641" y="2845038"/>
            <a:ext cx="36099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-1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1014" y="2424035"/>
            <a:ext cx="2536448" cy="422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77462" y="2424034"/>
            <a:ext cx="213712" cy="4227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10048" y="1375930"/>
            <a:ext cx="1087157" cy="122341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train_index</a:t>
            </a:r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 – 1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train_index</a:t>
            </a:r>
            <a:endParaRPr lang="ko-KR" altLang="en-US" sz="1050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오른쪽 대괄호 16"/>
          <p:cNvSpPr/>
          <p:nvPr/>
        </p:nvSpPr>
        <p:spPr>
          <a:xfrm>
            <a:off x="7989637" y="1396718"/>
            <a:ext cx="45719" cy="101087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7989637" y="2420148"/>
            <a:ext cx="45719" cy="42489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69394" y="1839715"/>
            <a:ext cx="444417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80%</a:t>
            </a: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20%</a:t>
            </a:r>
            <a:endParaRPr lang="ko-KR" altLang="en-US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33977" y="1831337"/>
            <a:ext cx="599843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08192" y="1825990"/>
            <a:ext cx="595035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330824" y="2127357"/>
            <a:ext cx="5453494" cy="168407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1437236" y="1990166"/>
            <a:ext cx="4274480" cy="1821264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5" idx="1"/>
          </p:cNvCxnSpPr>
          <p:nvPr/>
        </p:nvCxnSpPr>
        <p:spPr>
          <a:xfrm flipV="1">
            <a:off x="2188078" y="2635423"/>
            <a:ext cx="5489384" cy="1437986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340197" y="2748025"/>
            <a:ext cx="4989276" cy="136477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1954" y="2097323"/>
            <a:ext cx="72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y = 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(y,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9" y="3372983"/>
            <a:ext cx="4810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38" y="3329126"/>
            <a:ext cx="5055057" cy="29385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0012" y="1140692"/>
            <a:ext cx="785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분류에서의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마지막 층은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결과의 총합은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큰 값을 강조하고 작은 값은 약화시키는 효과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3194" y="3414015"/>
            <a:ext cx="80656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9" y="1433923"/>
            <a:ext cx="2717427" cy="23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7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4" y="1050755"/>
            <a:ext cx="8067675" cy="5251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74491" y="4645151"/>
            <a:ext cx="2353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logits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probability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21417" y="1193959"/>
            <a:ext cx="1145341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00942" y="1193959"/>
            <a:ext cx="1162229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지수승</a:t>
            </a:r>
            <a:r>
              <a:rPr lang="en-US" altLang="ko-KR" dirty="0" smtClean="0"/>
              <a:t> e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자연수 </a:t>
            </a:r>
            <a:r>
              <a:rPr lang="en-US" altLang="ko-KR" dirty="0" smtClean="0"/>
              <a:t>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밑으로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 지수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음수는 양수로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수는 작게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수는 더욱 크게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14412" y="1789005"/>
            <a:ext cx="41011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그림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코드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math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math.e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** x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x,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e^x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3" y="3051503"/>
            <a:ext cx="4349769" cy="29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7468" y="1736882"/>
            <a:ext cx="812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5.9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1" y="2826371"/>
            <a:ext cx="8523735" cy="12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155" y="1188429"/>
            <a:ext cx="66918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5.10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28" y="4057094"/>
            <a:ext cx="7197537" cy="26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3" y="1617738"/>
            <a:ext cx="7764817" cy="14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이항</a:t>
            </a:r>
            <a:r>
              <a:rPr lang="en-US" altLang="ko-KR" dirty="0" smtClean="0"/>
              <a:t>)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10480" cy="5151503"/>
          </a:xfrm>
        </p:spPr>
        <p:txBody>
          <a:bodyPr/>
          <a:lstStyle/>
          <a:p>
            <a:r>
              <a:rPr lang="ko-KR" altLang="en-US" dirty="0" smtClean="0"/>
              <a:t>두 가지로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분류하는 방법</a:t>
            </a:r>
            <a:endParaRPr lang="ko-KR" altLang="en-US" dirty="0"/>
          </a:p>
          <a:p>
            <a:pPr lvl="1"/>
            <a:r>
              <a:rPr lang="en-US" altLang="ko-KR" dirty="0" smtClean="0"/>
              <a:t>PASS / FAIL</a:t>
            </a:r>
          </a:p>
          <a:p>
            <a:pPr lvl="1"/>
            <a:r>
              <a:rPr lang="en-US" altLang="ko-KR" dirty="0" smtClean="0"/>
              <a:t>SPAM / HAM</a:t>
            </a:r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positive</a:t>
            </a:r>
            <a:r>
              <a:rPr lang="ko-KR" altLang="en-US" dirty="0"/>
              <a:t>과 부정</a:t>
            </a:r>
            <a:r>
              <a:rPr lang="en-US" altLang="ko-KR" dirty="0" smtClean="0"/>
              <a:t>negative</a:t>
            </a:r>
          </a:p>
          <a:p>
            <a:pPr lvl="2"/>
            <a:r>
              <a:rPr lang="ko-KR" altLang="en-US" dirty="0" smtClean="0"/>
              <a:t>리뷰 </a:t>
            </a:r>
            <a:r>
              <a:rPr lang="ko-KR" altLang="en-US" dirty="0"/>
              <a:t>텍스트를 기반으로 영화 </a:t>
            </a:r>
            <a:r>
              <a:rPr lang="ko-KR" altLang="en-US" dirty="0" smtClean="0"/>
              <a:t>리뷰</a:t>
            </a:r>
            <a:endParaRPr lang="en-US" altLang="ko-KR" dirty="0" smtClean="0"/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 smtClean="0"/>
              <a:t>회귀라고도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5" y="1858332"/>
            <a:ext cx="5280682" cy="2640341"/>
          </a:xfrm>
          <a:prstGeom prst="rect">
            <a:avLst/>
          </a:prstGeom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7075" y="4214805"/>
            <a:ext cx="7853943" cy="182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결과 기술 방식</a:t>
            </a:r>
          </a:p>
          <a:p>
            <a:pPr lvl="1"/>
            <a:r>
              <a:rPr lang="en-US" altLang="ko-KR" dirty="0" smtClean="0"/>
              <a:t>4 </a:t>
            </a:r>
            <a:r>
              <a:rPr lang="ko-KR" altLang="en-US" dirty="0" smtClean="0"/>
              <a:t>개의 결과</a:t>
            </a:r>
          </a:p>
          <a:p>
            <a:pPr lvl="2"/>
            <a:r>
              <a:rPr lang="ko-KR" altLang="en-US" dirty="0" smtClean="0"/>
              <a:t>일반 레이블 방식</a:t>
            </a:r>
          </a:p>
          <a:p>
            <a:pPr lvl="3"/>
            <a:r>
              <a:rPr lang="en-US" altLang="ko-KR" dirty="0" smtClean="0"/>
              <a:t>[0, 1, 0, 1]</a:t>
            </a:r>
          </a:p>
          <a:p>
            <a:pPr lvl="2"/>
            <a:r>
              <a:rPr lang="en-US" altLang="ko-KR" dirty="0" smtClean="0"/>
              <a:t>One Hot Encoding </a:t>
            </a:r>
            <a:r>
              <a:rPr lang="ko-KR" altLang="en-US" dirty="0" smtClean="0"/>
              <a:t>방식 </a:t>
            </a:r>
          </a:p>
          <a:p>
            <a:pPr lvl="3"/>
            <a:r>
              <a:rPr lang="en-US" altLang="ko-KR" dirty="0" smtClean="0"/>
              <a:t>[[1, 0], [0, 1], [1, 0], [0, 1]]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97701" y="1956432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와인 품질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0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와인 데이터 셋의 </a:t>
            </a:r>
            <a:r>
              <a:rPr lang="en-US" altLang="ko-KR" dirty="0" smtClean="0"/>
              <a:t>‘quality’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등급</a:t>
            </a:r>
            <a:r>
              <a:rPr lang="en-US" altLang="ko-KR" dirty="0" smtClean="0"/>
              <a:t> 3~9</a:t>
            </a:r>
          </a:p>
          <a:p>
            <a:pPr lvl="1"/>
            <a:r>
              <a:rPr lang="ko-KR" altLang="en-US" dirty="0" smtClean="0"/>
              <a:t>이 모든 등급을 예측하기에는 등급에 따른 데이터 수 차이가 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등급을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정도로 나누어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" y="2161625"/>
            <a:ext cx="3815271" cy="4174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10" y="2228184"/>
            <a:ext cx="4351969" cy="35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등급인 </a:t>
            </a:r>
            <a:r>
              <a:rPr lang="en-US" altLang="ko-KR" dirty="0" err="1" smtClean="0"/>
              <a:t>new_quality</a:t>
            </a:r>
            <a:r>
              <a:rPr lang="ko-KR" altLang="en-US" dirty="0" smtClean="0"/>
              <a:t>를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조건에 맞는 값을 새로운 열에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df.loc</a:t>
            </a:r>
            <a:r>
              <a:rPr lang="en-US" altLang="ko-KR" dirty="0" smtClean="0"/>
              <a:t>[ data[‘</a:t>
            </a:r>
            <a:r>
              <a:rPr lang="ko-KR" altLang="en-US" dirty="0" smtClean="0"/>
              <a:t>컬럼</a:t>
            </a:r>
            <a:r>
              <a:rPr lang="en-US" altLang="ko-KR" dirty="0" smtClean="0"/>
              <a:t>’]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컬럼명</a:t>
            </a:r>
            <a:r>
              <a:rPr lang="en-US" altLang="ko-KR" dirty="0" smtClean="0"/>
              <a:t>’ ] = ‘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32118" y="1999321"/>
            <a:ext cx="62099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5.14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품질을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범주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좋음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보통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나쁨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재분류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&lt;=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&gt;=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].describe())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13" y="3158904"/>
            <a:ext cx="3368209" cy="28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정규화와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4318" y="1599857"/>
            <a:ext cx="75966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 및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train, 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del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wine.copy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6938" y="1811542"/>
            <a:ext cx="809342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다항 분류 모델 생성 및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0.003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b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5004" y="2901819"/>
            <a:ext cx="858417" cy="2425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199" y="1029232"/>
            <a:ext cx="6932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5.17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다항 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30" y="3769711"/>
            <a:ext cx="6596515" cy="24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1" y="1732229"/>
            <a:ext cx="7768221" cy="12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4555" y="1956432"/>
            <a:ext cx="39132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2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Fashion-MNIST </a:t>
            </a:r>
            <a:r>
              <a:rPr lang="ko-KR" altLang="en-US" dirty="0" smtClean="0"/>
              <a:t>데이터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미리 </a:t>
            </a:r>
            <a:r>
              <a:rPr lang="ko-KR" altLang="en-US" sz="1600" dirty="0"/>
              <a:t>섞여진 </a:t>
            </a:r>
            <a:r>
              <a:rPr lang="en-US" altLang="ko-KR" sz="1600" dirty="0" err="1"/>
              <a:t>fashoin-mnist</a:t>
            </a:r>
            <a:r>
              <a:rPr lang="ko-KR" altLang="en-US" sz="1600" dirty="0"/>
              <a:t>의 학습 데이터와 테스트 데이터 </a:t>
            </a:r>
            <a:r>
              <a:rPr lang="ko-KR" altLang="en-US" sz="1600" dirty="0" smtClean="0"/>
              <a:t>로드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7238" y="3746562"/>
            <a:ext cx="7603137" cy="25160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필요 모듈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tensorflow와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tf.keras를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임포트합니다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keras.datasets.fashion_mnist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fashion_mnist.load_data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10 개의 분류 이름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class_names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T-shirt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Trouser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Pullover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Dress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Coat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Sandal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Sneaker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Ankle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데이터 전처리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샘플 값을 정수(0~255)에서 부동소수(0~1)로 변환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raw.githubusercontent.com/KerasKorea/KEKOxTutorial/master/media/1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488" y="1563883"/>
            <a:ext cx="4419887" cy="30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193960"/>
            <a:ext cx="8630257" cy="29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Neural network with 1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05" y="1331868"/>
            <a:ext cx="8156636" cy="3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3" y="1111264"/>
            <a:ext cx="5093997" cy="52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생성과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en-US" altLang="ko-KR" dirty="0" smtClean="0"/>
              <a:t>='</a:t>
            </a:r>
            <a:r>
              <a:rPr lang="en-US" altLang="ko-KR" dirty="0" err="1" smtClean="0"/>
              <a:t>sparse_categorical_crossentropy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정답을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원핫인코딩</a:t>
            </a:r>
            <a:r>
              <a:rPr lang="ko-KR" altLang="en-US" dirty="0" smtClean="0"/>
              <a:t> 불필요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91681" y="2961246"/>
            <a:ext cx="6568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5.22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1680" y="5609167"/>
            <a:ext cx="786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5.23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1012" y="18526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93605" y="4705121"/>
            <a:ext cx="4230769" cy="24010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32255" y="3878509"/>
            <a:ext cx="3193476" cy="24010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4" y="3740968"/>
            <a:ext cx="8249816" cy="3032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85697" y="1026002"/>
            <a:ext cx="607422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5.24 Fashion MNIST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1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6" y="1273452"/>
            <a:ext cx="8294915" cy="13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2" y="1583778"/>
            <a:ext cx="7227307" cy="368793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6042991" y="4214191"/>
            <a:ext cx="1900362" cy="159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036904" y="3649649"/>
            <a:ext cx="7952" cy="564542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038231" y="4254814"/>
            <a:ext cx="6625" cy="452358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이진분류</a:t>
            </a:r>
            <a:r>
              <a:rPr lang="ko-KR" altLang="en-US" dirty="0"/>
              <a:t> 모델의 </a:t>
            </a:r>
            <a:r>
              <a:rPr lang="ko-KR" altLang="en-US" dirty="0" err="1"/>
              <a:t>출력층에</a:t>
            </a:r>
            <a:r>
              <a:rPr lang="ko-KR" altLang="en-US" dirty="0"/>
              <a:t> 주로 </a:t>
            </a:r>
            <a:r>
              <a:rPr lang="ko-KR" altLang="en-US" dirty="0" smtClean="0"/>
              <a:t>사용되는 활성화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값이 </a:t>
            </a:r>
            <a:r>
              <a:rPr lang="ko-KR" altLang="en-US" dirty="0"/>
              <a:t>특정 </a:t>
            </a:r>
            <a:r>
              <a:rPr lang="ko-KR" altLang="en-US" dirty="0" err="1"/>
              <a:t>임계값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0.5) </a:t>
            </a:r>
            <a:r>
              <a:rPr lang="ko-KR" altLang="en-US" dirty="0"/>
              <a:t>이상이면 </a:t>
            </a:r>
            <a:r>
              <a:rPr lang="ko-KR" altLang="en-US" dirty="0" smtClean="0"/>
              <a:t>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이하이면 </a:t>
            </a:r>
            <a:r>
              <a:rPr lang="ko-KR" altLang="en-US" dirty="0"/>
              <a:t>음성이라고 </a:t>
            </a:r>
            <a:r>
              <a:rPr lang="ko-KR" altLang="en-US" dirty="0" smtClean="0"/>
              <a:t>판별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74" y="3279525"/>
            <a:ext cx="3755421" cy="2462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809171"/>
            <a:ext cx="1866900" cy="69532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74915" y="3953119"/>
            <a:ext cx="4000060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61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분류와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93" y="3385649"/>
            <a:ext cx="7090615" cy="2953032"/>
          </a:xfrm>
          <a:prstGeom prst="rect">
            <a:avLst/>
          </a:prstGeom>
        </p:spPr>
      </p:pic>
      <p:pic>
        <p:nvPicPr>
          <p:cNvPr id="2050" name="Picture 2" descr="https://miro.medium.com/max/729/1*SwXHlCzh-d9UqHOglp3v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21" y="1313601"/>
            <a:ext cx="3816335" cy="188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분류의 마지막 활성화 함수로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의 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각각의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는 그 분류의 확률</a:t>
            </a:r>
            <a:endParaRPr lang="ko-KR" altLang="en-US" dirty="0"/>
          </a:p>
        </p:txBody>
      </p:sp>
      <p:pic>
        <p:nvPicPr>
          <p:cNvPr id="3074" name="Picture 2" descr="https://tensorflowkorea.gitbooks.io/tensorflow-kr/content/g3doc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3" y="2569484"/>
            <a:ext cx="6472067" cy="258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38766</TotalTime>
  <Words>3006</Words>
  <Application>Microsoft Office PowerPoint</Application>
  <PresentationFormat>화면 슬라이드 쇼(4:3)</PresentationFormat>
  <Paragraphs>474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D2Coding</vt:lpstr>
      <vt:lpstr>나눔고딕</vt:lpstr>
      <vt:lpstr>맑은 고딕</vt:lpstr>
      <vt:lpstr>Arial</vt:lpstr>
      <vt:lpstr>Consolas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파일</vt:lpstr>
      <vt:lpstr>이진(이항) 분류</vt:lpstr>
      <vt:lpstr>이진 분류 개념</vt:lpstr>
      <vt:lpstr>이진 분류 활성화 함수</vt:lpstr>
      <vt:lpstr>시그모이드 함수</vt:lpstr>
      <vt:lpstr>이진 분류와 다중 분류</vt:lpstr>
      <vt:lpstr>소프트맥스 함수</vt:lpstr>
      <vt:lpstr>소프트맥스 함수</vt:lpstr>
      <vt:lpstr>소프트맥스의 이해</vt:lpstr>
      <vt:lpstr>대표적 다중 분류</vt:lpstr>
      <vt:lpstr>분류에서의 손실 함수로 활용되는 엔트로피의 이해</vt:lpstr>
      <vt:lpstr>바이너리 크로스 엔트로피 손실 함수 직접 그리기</vt:lpstr>
      <vt:lpstr>크로스 엔트로피</vt:lpstr>
      <vt:lpstr>소프트맥스와 엔트로피의 계산 이해</vt:lpstr>
      <vt:lpstr>텐서플로 Softmax 계산</vt:lpstr>
      <vt:lpstr>텐서플로로 크로스 엔트로피 손실 함수 계산</vt:lpstr>
      <vt:lpstr>일반 값 사용 크로스 엔트로피 손실 함수</vt:lpstr>
      <vt:lpstr>일반 값을 원핫으로 변환</vt:lpstr>
      <vt:lpstr>크로스 엔트로피 손실 값 직접 계산</vt:lpstr>
      <vt:lpstr>엔트로피</vt:lpstr>
      <vt:lpstr>PowerPoint 프레젠테이션</vt:lpstr>
      <vt:lpstr>PowerPoint 프레젠테이션</vt:lpstr>
      <vt:lpstr>파일</vt:lpstr>
      <vt:lpstr>화인 데이터 셋</vt:lpstr>
      <vt:lpstr>와인 데이터셋 합치기</vt:lpstr>
      <vt:lpstr>레드 와인 화이트 와인 수</vt:lpstr>
      <vt:lpstr>정규화</vt:lpstr>
      <vt:lpstr>레드와인과 화이트 와인 행 섞기</vt:lpstr>
      <vt:lpstr>학습 데이터와 테스트 데이터 분리</vt:lpstr>
      <vt:lpstr>원 핫 인코딩</vt:lpstr>
      <vt:lpstr>딥러닝 모델</vt:lpstr>
      <vt:lpstr>분류에서의 활성화 함수</vt:lpstr>
      <vt:lpstr>소프트맥스 함수</vt:lpstr>
      <vt:lpstr>지수승 ex 효과 </vt:lpstr>
      <vt:lpstr>학습</vt:lpstr>
      <vt:lpstr>학습 과정 시각화</vt:lpstr>
      <vt:lpstr>평가</vt:lpstr>
      <vt:lpstr>PowerPoint 프레젠테이션</vt:lpstr>
      <vt:lpstr>와인 데이터 셋의 ‘quality’</vt:lpstr>
      <vt:lpstr>새로운 등급인 new_quality를 생성</vt:lpstr>
      <vt:lpstr>정규화와 원핫 인코딩</vt:lpstr>
      <vt:lpstr>딥러닝 모델</vt:lpstr>
      <vt:lpstr>학습 과정 시각화</vt:lpstr>
      <vt:lpstr>평가</vt:lpstr>
      <vt:lpstr>PowerPoint 프레젠테이션</vt:lpstr>
      <vt:lpstr>Fashion-MNIST 데이터 저장</vt:lpstr>
      <vt:lpstr>데이터셋 불러오기</vt:lpstr>
      <vt:lpstr>데이터 확인</vt:lpstr>
      <vt:lpstr>정규화, 모델 생성과 학습</vt:lpstr>
      <vt:lpstr>시각화</vt:lpstr>
      <vt:lpstr>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666</cp:revision>
  <dcterms:created xsi:type="dcterms:W3CDTF">2013-05-23T04:26:30Z</dcterms:created>
  <dcterms:modified xsi:type="dcterms:W3CDTF">2021-01-07T01:50:16Z</dcterms:modified>
</cp:coreProperties>
</file>